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slide" Target="slides/slide20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1683eb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1683eb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29c0538b1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29c0538b1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29c0538b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29c0538b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29c0538b1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29c0538b1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29c0538b1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29c0538b1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29c0538b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29c0538b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9c0538b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9c0538b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29c0538b1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29c0538b1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29c0538b1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29c0538b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29c0538b1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29c0538b1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15a7faef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15a7faef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1683ebd9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1683ebd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1683ebd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1683ebd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15a7faef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15a7faef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29c0538b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29c0538b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46ef08b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46ef08b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46ef08b0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46ef08b0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4872bd4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4872bd4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29c0538b1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29c0538b1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436125"/>
            <a:ext cx="8520600" cy="962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u="sng">
                <a:solidFill>
                  <a:srgbClr val="A4C2F4"/>
                </a:solidFill>
              </a:rPr>
              <a:t>Titanic Data Analysis</a:t>
            </a:r>
            <a:endParaRPr sz="5800" u="sng">
              <a:solidFill>
                <a:srgbClr val="A4C2F4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1503250"/>
            <a:ext cx="23724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DAF8"/>
                </a:solidFill>
              </a:rPr>
              <a:t>Morgan Heller</a:t>
            </a:r>
            <a:endParaRPr b="1" sz="2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DAF8"/>
                </a:solidFill>
              </a:rPr>
              <a:t>Assima Imataliyeva</a:t>
            </a:r>
            <a:endParaRPr b="1" sz="2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DAF8"/>
                </a:solidFill>
              </a:rPr>
              <a:t>Tram Le</a:t>
            </a:r>
            <a:endParaRPr b="1" sz="2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DAF8"/>
                </a:solidFill>
              </a:rPr>
              <a:t>Michael Markin</a:t>
            </a:r>
            <a:endParaRPr b="1" sz="2000">
              <a:solidFill>
                <a:srgbClr val="C9DA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DAF8"/>
                </a:solidFill>
              </a:rPr>
              <a:t>Evie Nguyen</a:t>
            </a:r>
            <a:endParaRPr b="1" sz="20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Fare by Survived, Class, and Embarked</a:t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3212625" y="1147825"/>
            <a:ext cx="411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, Embarked = Q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Pclass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Survived  1     2        3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0    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90 </a:t>
            </a: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12.35  11.65417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1      </a:t>
            </a:r>
            <a:r>
              <a:rPr lang="en">
                <a:highlight>
                  <a:srgbClr val="00FF00"/>
                </a:highlight>
                <a:latin typeface="Average"/>
                <a:ea typeface="Average"/>
                <a:cs typeface="Average"/>
                <a:sym typeface="Average"/>
              </a:rPr>
              <a:t>90</a:t>
            </a: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</a:t>
            </a:r>
            <a:r>
              <a:rPr lang="en">
                <a:highlight>
                  <a:srgbClr val="00FFFF"/>
                </a:highlight>
                <a:latin typeface="Average"/>
                <a:ea typeface="Average"/>
                <a:cs typeface="Average"/>
                <a:sym typeface="Average"/>
              </a:rPr>
              <a:t>12.35 </a:t>
            </a: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10.39877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, Embarked = 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Pclass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Survived        1            2                3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0      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57.26093</a:t>
            </a: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18.94659  14.52991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1        </a:t>
            </a:r>
            <a:r>
              <a:rPr lang="en">
                <a:highlight>
                  <a:srgbClr val="00FF00"/>
                </a:highlight>
                <a:latin typeface="Average"/>
                <a:ea typeface="Average"/>
                <a:cs typeface="Average"/>
                <a:sym typeface="Average"/>
              </a:rPr>
              <a:t>79.75011</a:t>
            </a: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</a:t>
            </a:r>
            <a:r>
              <a:rPr lang="en">
                <a:highlight>
                  <a:srgbClr val="00FFFF"/>
                </a:highlight>
                <a:latin typeface="Average"/>
                <a:ea typeface="Average"/>
                <a:cs typeface="Average"/>
                <a:sym typeface="Average"/>
              </a:rPr>
              <a:t>21.92632</a:t>
            </a: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15.13146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411325" y="1147825"/>
            <a:ext cx="30822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, , Embarked = NA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   Pclass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Survived  1    2     3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  0     NA NA NA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  1      80  NA NA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, , Embarked = C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 Pclass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Survived         1             2             3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0      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78.84198  </a:t>
            </a: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25.41822   9.878361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     1       </a:t>
            </a:r>
            <a:r>
              <a:rPr lang="en">
                <a:highlight>
                  <a:srgbClr val="00FF00"/>
                </a:highlight>
                <a:latin typeface="Average"/>
                <a:ea typeface="Average"/>
                <a:cs typeface="Average"/>
                <a:sym typeface="Average"/>
              </a:rPr>
              <a:t>116.12175</a:t>
            </a: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lang="en">
                <a:highlight>
                  <a:srgbClr val="00FFFF"/>
                </a:highlight>
                <a:latin typeface="Average"/>
                <a:ea typeface="Average"/>
                <a:cs typeface="Average"/>
                <a:sym typeface="Average"/>
              </a:rPr>
              <a:t>25.30510</a:t>
            </a: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 13.404668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467525" y="1194650"/>
            <a:ext cx="73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tapply(titanic$Fare, INDEX = titanic[c("Survived", "Pclass", "Embarked")], FUN=mean)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9326" l="0" r="1989" t="5804"/>
          <a:stretch/>
        </p:blipFill>
        <p:spPr>
          <a:xfrm>
            <a:off x="5410275" y="1815699"/>
            <a:ext cx="3733725" cy="17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6135675" y="3771100"/>
            <a:ext cx="2585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 = Cherbourg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Q = Queenstown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 = Southampton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Iteration</a:t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439425" y="1213400"/>
            <a:ext cx="79893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Average survival rate for each segment of class:</a:t>
            </a:r>
            <a:endParaRPr u="sng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tapply(titanic$Survived, titanic$Pclass, FUN = mean)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  1            2     	      3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Average"/>
                <a:ea typeface="Average"/>
                <a:cs typeface="Average"/>
                <a:sym typeface="Average"/>
              </a:rPr>
              <a:t>0.6296296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0.4728261 0.2423625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Average survival rate for each segment of sibsp:</a:t>
            </a:r>
            <a:endParaRPr u="sng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tapply(titanic$Survived, titanic$SibSp, FUN = mean)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0		1	        2         	       3       	       4       	  5             8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Average"/>
                <a:ea typeface="Average"/>
                <a:cs typeface="Average"/>
                <a:sym typeface="Average"/>
              </a:rPr>
              <a:t>0.3453947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highlight>
                  <a:srgbClr val="FFFF00"/>
                </a:highlight>
                <a:latin typeface="Average"/>
                <a:ea typeface="Average"/>
                <a:cs typeface="Average"/>
                <a:sym typeface="Average"/>
              </a:rPr>
              <a:t>0.5358852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highlight>
                  <a:srgbClr val="FFFF00"/>
                </a:highlight>
                <a:latin typeface="Average"/>
                <a:ea typeface="Average"/>
                <a:cs typeface="Average"/>
                <a:sym typeface="Average"/>
              </a:rPr>
              <a:t>0.4642857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0.2500000 0.1666667 </a:t>
            </a:r>
            <a:r>
              <a:rPr lang="en">
                <a:highlight>
                  <a:srgbClr val="EFEFEF"/>
                </a:highlight>
                <a:latin typeface="Average"/>
                <a:ea typeface="Average"/>
                <a:cs typeface="Average"/>
                <a:sym typeface="Average"/>
              </a:rPr>
              <a:t>0.0000000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highlight>
                  <a:srgbClr val="EFEFEF"/>
                </a:highlight>
                <a:latin typeface="Average"/>
                <a:ea typeface="Average"/>
                <a:cs typeface="Average"/>
                <a:sym typeface="Average"/>
              </a:rPr>
              <a:t>0.0000000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Average fare grouped by survived:</a:t>
            </a:r>
            <a:endParaRPr u="sng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tapply(titanic$Fare, titanic$Survived, FUN = mean)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  0        1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22.11789 </a:t>
            </a:r>
            <a:r>
              <a:rPr lang="en">
                <a:highlight>
                  <a:srgbClr val="FFFF00"/>
                </a:highlight>
                <a:latin typeface="Average"/>
                <a:ea typeface="Average"/>
                <a:cs typeface="Average"/>
                <a:sym typeface="Average"/>
              </a:rPr>
              <a:t>48.39541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Preliminary transformation: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>
                <a:solidFill>
                  <a:schemeClr val="lt2"/>
                </a:solidFill>
              </a:rPr>
              <a:t>Remove irrelevant columns (PassengerID, Name, Cabin, Ticket, Embarked)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>
                <a:solidFill>
                  <a:schemeClr val="lt2"/>
                </a:solidFill>
              </a:rPr>
              <a:t>Omit rows with blank “Age” values.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>
                <a:solidFill>
                  <a:schemeClr val="lt2"/>
                </a:solidFill>
              </a:rPr>
              <a:t>Transform data types into numeric (for Sex, we label “male” and “female” with 0 and 1)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From the matrix, we notice that survival rate is: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>
                <a:solidFill>
                  <a:srgbClr val="93C47D"/>
                </a:solidFill>
              </a:rPr>
              <a:t>Positively</a:t>
            </a:r>
            <a:r>
              <a:rPr lang="en" sz="1400">
                <a:solidFill>
                  <a:schemeClr val="lt2"/>
                </a:solidFill>
              </a:rPr>
              <a:t> correlated with Sex and Fare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>
                <a:solidFill>
                  <a:srgbClr val="E06666"/>
                </a:solidFill>
              </a:rPr>
              <a:t>Negatively</a:t>
            </a:r>
            <a:r>
              <a:rPr lang="en" sz="1400">
                <a:solidFill>
                  <a:schemeClr val="lt2"/>
                </a:solidFill>
              </a:rPr>
              <a:t> correlated with Pclass</a:t>
            </a:r>
            <a:endParaRPr sz="1400">
              <a:solidFill>
                <a:schemeClr val="lt2"/>
              </a:solidFill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006" y="1017725"/>
            <a:ext cx="4139294" cy="382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2"/>
                </a:solidFill>
              </a:rPr>
              <a:t>Purpose</a:t>
            </a:r>
            <a:r>
              <a:rPr lang="en" sz="1500">
                <a:solidFill>
                  <a:schemeClr val="lt2"/>
                </a:solidFill>
              </a:rPr>
              <a:t>: Identify relationships among variables and how they affect survival rate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Preliminary transformation: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Transform the “Fare” and “Age” from characters into numeric variables. 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Scale these two variables in order to return an accurate linear regression model.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Transform the categorical variables into factors.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Omit rows with blank “Age” values.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D966"/>
                </a:solidFill>
              </a:rPr>
              <a:t>Model</a:t>
            </a:r>
            <a:r>
              <a:rPr b="1" lang="en" sz="1500">
                <a:solidFill>
                  <a:srgbClr val="F1C232"/>
                </a:solidFill>
              </a:rPr>
              <a:t> 1:</a:t>
            </a:r>
            <a:endParaRPr b="1" sz="1500">
              <a:solidFill>
                <a:srgbClr val="F1C23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Dependent variable: Survived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Independent variables: Pclass + Sex + Age + SibSp + Parch + Fare + Embarked</a:t>
            </a:r>
            <a:endParaRPr sz="15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D966"/>
                </a:solidFill>
              </a:rPr>
              <a:t>Model 2:</a:t>
            </a:r>
            <a:endParaRPr b="1" sz="1500">
              <a:solidFill>
                <a:srgbClr val="FFD9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Optimized from model 1, we will remove insignificant variables and re-run the model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D966"/>
                </a:solidFill>
              </a:rPr>
              <a:t>Model 3:</a:t>
            </a:r>
            <a:endParaRPr b="1" sz="1500">
              <a:solidFill>
                <a:srgbClr val="FFD9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We add interaction variables into the model to understand whether the interaction between each pair of variables is significant 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375" y="337975"/>
            <a:ext cx="3550174" cy="45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D966"/>
                </a:solidFill>
              </a:rPr>
              <a:t>Model 1</a:t>
            </a:r>
            <a:endParaRPr b="1" sz="1400">
              <a:solidFill>
                <a:srgbClr val="FFD966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Adjusted R squared: 0.399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Significant variables:</a:t>
            </a:r>
            <a:endParaRPr sz="1400"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Pclass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Sex male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Age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SipSp3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SipSp4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SipSp5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D966"/>
                </a:solidFill>
              </a:rPr>
              <a:t>Model 2</a:t>
            </a:r>
            <a:endParaRPr b="1" sz="14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We removed Fare and Embarked variables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Adjusted R squared now improved to 0.4</a:t>
            </a:r>
            <a:endParaRPr sz="14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875" y="904200"/>
            <a:ext cx="4620199" cy="404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D966"/>
                </a:solidFill>
              </a:rPr>
              <a:t>Model 2</a:t>
            </a:r>
            <a:r>
              <a:rPr lang="en" sz="1400">
                <a:solidFill>
                  <a:srgbClr val="FFD966"/>
                </a:solidFill>
              </a:rPr>
              <a:t> </a:t>
            </a:r>
            <a:r>
              <a:rPr lang="en" sz="1400">
                <a:solidFill>
                  <a:schemeClr val="lt2"/>
                </a:solidFill>
              </a:rPr>
              <a:t>Interpretation of significant variables: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>
                <a:solidFill>
                  <a:schemeClr val="lt2"/>
                </a:solidFill>
              </a:rPr>
              <a:t>Pclass2, Pclass3 </a:t>
            </a:r>
            <a:r>
              <a:rPr lang="en" sz="1400">
                <a:solidFill>
                  <a:schemeClr val="lt2"/>
                </a:solidFill>
              </a:rPr>
              <a:t>have </a:t>
            </a:r>
            <a:r>
              <a:rPr lang="en" sz="1400">
                <a:solidFill>
                  <a:srgbClr val="E06666"/>
                </a:solidFill>
              </a:rPr>
              <a:t>negative</a:t>
            </a:r>
            <a:r>
              <a:rPr lang="en" sz="1400">
                <a:solidFill>
                  <a:schemeClr val="lt2"/>
                </a:solidFill>
              </a:rPr>
              <a:t> coefficients </a:t>
            </a:r>
            <a:endParaRPr sz="14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-&gt; People who stay on class 2 and 3 (more bottom of the ship) are more likely to die than people in higher class (class 1) which is also on top of the ship.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>
                <a:solidFill>
                  <a:schemeClr val="lt2"/>
                </a:solidFill>
              </a:rPr>
              <a:t>Sexmale</a:t>
            </a:r>
            <a:r>
              <a:rPr lang="en" sz="1400">
                <a:solidFill>
                  <a:schemeClr val="lt2"/>
                </a:solidFill>
              </a:rPr>
              <a:t> has </a:t>
            </a:r>
            <a:r>
              <a:rPr lang="en" sz="1400">
                <a:solidFill>
                  <a:srgbClr val="E06666"/>
                </a:solidFill>
              </a:rPr>
              <a:t>negative</a:t>
            </a:r>
            <a:r>
              <a:rPr lang="en" sz="1400">
                <a:solidFill>
                  <a:schemeClr val="lt2"/>
                </a:solidFill>
              </a:rPr>
              <a:t> coefficient</a:t>
            </a:r>
            <a:endParaRPr sz="14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-&gt; Male passengers are more likely to die than females.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>
                <a:solidFill>
                  <a:schemeClr val="lt2"/>
                </a:solidFill>
              </a:rPr>
              <a:t>Age</a:t>
            </a:r>
            <a:r>
              <a:rPr lang="en" sz="1400">
                <a:solidFill>
                  <a:schemeClr val="lt2"/>
                </a:solidFill>
              </a:rPr>
              <a:t> variable has a </a:t>
            </a:r>
            <a:r>
              <a:rPr lang="en" sz="1400">
                <a:solidFill>
                  <a:srgbClr val="E06666"/>
                </a:solidFill>
              </a:rPr>
              <a:t>negative</a:t>
            </a:r>
            <a:r>
              <a:rPr lang="en" sz="1400">
                <a:solidFill>
                  <a:schemeClr val="lt2"/>
                </a:solidFill>
              </a:rPr>
              <a:t> coefficient</a:t>
            </a:r>
            <a:endParaRPr sz="14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-&gt; The older the passenger, the more likely that they will die.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>
                <a:solidFill>
                  <a:schemeClr val="lt2"/>
                </a:solidFill>
              </a:rPr>
              <a:t>SipSp3, SipSp4, SipSp5 </a:t>
            </a:r>
            <a:r>
              <a:rPr lang="en" sz="1400">
                <a:solidFill>
                  <a:schemeClr val="lt2"/>
                </a:solidFill>
              </a:rPr>
              <a:t>has </a:t>
            </a:r>
            <a:r>
              <a:rPr lang="en" sz="1400">
                <a:solidFill>
                  <a:srgbClr val="E06666"/>
                </a:solidFill>
              </a:rPr>
              <a:t>negative</a:t>
            </a:r>
            <a:r>
              <a:rPr lang="en" sz="1400">
                <a:solidFill>
                  <a:schemeClr val="lt2"/>
                </a:solidFill>
              </a:rPr>
              <a:t> coefficients</a:t>
            </a:r>
            <a:endParaRPr b="1" sz="14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-&gt; T</a:t>
            </a:r>
            <a:r>
              <a:rPr lang="en" sz="1400">
                <a:solidFill>
                  <a:schemeClr val="lt2"/>
                </a:solidFill>
              </a:rPr>
              <a:t>hose with more family members have a higher chance of dying. </a:t>
            </a: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D966"/>
                </a:solidFill>
              </a:rPr>
              <a:t>Model 3</a:t>
            </a:r>
            <a:endParaRPr b="1" sz="1400">
              <a:solidFill>
                <a:srgbClr val="FFD966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Add the interaction variables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The adjusted R squared is now higher at 0.4646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There are several pairs of variables that significantly affect the outcome of each other, such as: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b="1" lang="en" sz="1200">
                <a:solidFill>
                  <a:schemeClr val="lt2"/>
                </a:solidFill>
              </a:rPr>
              <a:t>Age:Parch1</a:t>
            </a:r>
            <a:r>
              <a:rPr lang="en" sz="1200">
                <a:solidFill>
                  <a:schemeClr val="lt2"/>
                </a:solidFill>
              </a:rPr>
              <a:t> and </a:t>
            </a:r>
            <a:r>
              <a:rPr b="1" lang="en" sz="1200">
                <a:solidFill>
                  <a:schemeClr val="lt2"/>
                </a:solidFill>
              </a:rPr>
              <a:t>Age:Parch2</a:t>
            </a:r>
            <a:r>
              <a:rPr lang="en" sz="1200">
                <a:solidFill>
                  <a:schemeClr val="lt2"/>
                </a:solidFill>
              </a:rPr>
              <a:t>: both have </a:t>
            </a:r>
            <a:r>
              <a:rPr lang="en" sz="1200">
                <a:solidFill>
                  <a:srgbClr val="E06666"/>
                </a:solidFill>
              </a:rPr>
              <a:t>negative</a:t>
            </a:r>
            <a:r>
              <a:rPr lang="en" sz="1200">
                <a:solidFill>
                  <a:schemeClr val="lt2"/>
                </a:solidFill>
              </a:rPr>
              <a:t> coefficients, meaning for those at the same age, those with 1 and 2 parent or children coming with them have higher death rate than those with more.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b="1" lang="en" sz="1200">
                <a:solidFill>
                  <a:schemeClr val="lt2"/>
                </a:solidFill>
              </a:rPr>
              <a:t>Pclass3:Fare: </a:t>
            </a:r>
            <a:r>
              <a:rPr lang="en" sz="1200">
                <a:solidFill>
                  <a:schemeClr val="lt2"/>
                </a:solidFill>
              </a:rPr>
              <a:t>this pair has </a:t>
            </a:r>
            <a:r>
              <a:rPr lang="en" sz="1200">
                <a:solidFill>
                  <a:srgbClr val="93C47D"/>
                </a:solidFill>
              </a:rPr>
              <a:t>positive</a:t>
            </a:r>
            <a:r>
              <a:rPr lang="en" sz="1200">
                <a:solidFill>
                  <a:schemeClr val="lt2"/>
                </a:solidFill>
              </a:rPr>
              <a:t> coefficient, meaning that for those at the lowest class, people who pay more will have higher survival chance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b="1" lang="en" sz="1200">
                <a:solidFill>
                  <a:schemeClr val="lt2"/>
                </a:solidFill>
              </a:rPr>
              <a:t>Age:Fare: </a:t>
            </a:r>
            <a:r>
              <a:rPr lang="en" sz="1200">
                <a:solidFill>
                  <a:schemeClr val="lt2"/>
                </a:solidFill>
              </a:rPr>
              <a:t>has a similar trend as Pclass3:Fare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00" y="2289525"/>
            <a:ext cx="4465501" cy="6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</a:t>
            </a:r>
            <a:r>
              <a:rPr lang="en" sz="2200"/>
              <a:t>MS Titanic was a British passenger liner operated by the White Star Line that sank in the North Atlantic Ocean on 15 April 1912 after striking an iceberg. 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Of the estimated 2,224 passengers and crew aboard, more than 1,500 died. 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Of the 712 survivors 500 were passengers (369 women and children, 131 men) and 212 were crew members (20 women, 192 men)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1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Did </a:t>
            </a:r>
            <a:r>
              <a:rPr b="1" lang="en" sz="2300"/>
              <a:t>not </a:t>
            </a:r>
            <a:r>
              <a:rPr lang="en" sz="2300"/>
              <a:t>achieve a model with significant predictive power</a:t>
            </a:r>
            <a:endParaRPr sz="2300"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highest Adj. R-Square value:  0.47 </a:t>
            </a:r>
            <a:endParaRPr sz="19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3250"/>
            <a:ext cx="9144002" cy="301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Analytics Problem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61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decision problem is to analyze the data for 891 passengers of the Titanic to identify which variables and the relationship between the variables are strong and significant.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dataset provides 12 variables: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0" y="2683175"/>
            <a:ext cx="8425999" cy="21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Methods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53225" y="1297025"/>
            <a:ext cx="8520600" cy="31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Our goal is to predict whether a passenger would have survived or not and what factors affected the survival chance the most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/>
              <a:t>The methods used in this project include correlation matrix and regression analysis to examine the relationship between variables and the influence on survival, data analysis with g</a:t>
            </a:r>
            <a:r>
              <a:rPr lang="en" sz="2100"/>
              <a:t>raphing to visualize possible correlation between variables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irrelevant columns (PassengerID, Name</a:t>
            </a:r>
            <a:r>
              <a:rPr lang="en"/>
              <a:t>, etc)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rows with many ‘Age’ values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Filled in</a:t>
            </a:r>
            <a:r>
              <a:rPr lang="en"/>
              <a:t> missing values in "Embarked" column with "S" (the most common value)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Filled in all the missing Cabin values with 'U' for unknown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vs Sex, Age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075"/>
            <a:ext cx="4264801" cy="34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850" y="1384075"/>
            <a:ext cx="4807149" cy="34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vs Passenger &amp; Class-Sex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47800"/>
            <a:ext cx="4572000" cy="38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47800"/>
            <a:ext cx="4466500" cy="3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214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vs Family Size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258" y="873625"/>
            <a:ext cx="7233492" cy="41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Plot-Fare paid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675" y="1525200"/>
            <a:ext cx="3064425" cy="239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116" y="1525200"/>
            <a:ext cx="3059571" cy="2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100" y="1535713"/>
            <a:ext cx="3064427" cy="237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